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660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</p:sldIdLst>
  <p:sldSz cx="12192000" cy="6858000"/>
  <p:notesSz cx="6858000" cy="9144000"/>
  <p:defaultTextStyle>
    <a:defPPr>
      <a:defRPr lang="he-IL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5005" autoAdjust="0"/>
    <p:restoredTop sz="94660"/>
  </p:normalViewPr>
  <p:slideViewPr>
    <p:cSldViewPr snapToGrid="0">
      <p:cViewPr varScale="1">
        <p:scale>
          <a:sx n="64" d="100"/>
          <a:sy n="64" d="100"/>
        </p:scale>
        <p:origin x="32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ED69555-EE48-4B19-812B-4E1068DBF976}"/>
              </a:ext>
            </a:extLst>
          </p:cNvPr>
          <p:cNvSpPr/>
          <p:nvPr/>
        </p:nvSpPr>
        <p:spPr>
          <a:xfrm>
            <a:off x="7573754" y="0"/>
            <a:ext cx="4618246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Freeform 57">
            <a:extLst>
              <a:ext uri="{FF2B5EF4-FFF2-40B4-BE49-F238E27FC236}">
                <a16:creationId xmlns:a16="http://schemas.microsoft.com/office/drawing/2014/main" id="{57AEB73D-F521-4B19-820F-12DB6BCC8406}"/>
              </a:ext>
            </a:extLst>
          </p:cNvPr>
          <p:cNvSpPr/>
          <p:nvPr/>
        </p:nvSpPr>
        <p:spPr bwMode="auto">
          <a:xfrm>
            <a:off x="4456113" y="31750"/>
            <a:ext cx="0" cy="1588"/>
          </a:xfrm>
          <a:custGeom>
            <a:avLst/>
            <a:gdLst/>
            <a:ahLst/>
            <a:cxnLst/>
            <a:rect l="0" t="0" r="r" b="b"/>
            <a:pathLst>
              <a:path w="2" h="2">
                <a:moveTo>
                  <a:pt x="0" y="0"/>
                </a:moveTo>
                <a:lnTo>
                  <a:pt x="2" y="0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30466D"/>
          </a:solidFill>
          <a:ln w="0">
            <a:solidFill>
              <a:srgbClr val="30466D"/>
            </a:solidFill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55388" y="863068"/>
            <a:ext cx="6007691" cy="4985916"/>
          </a:xfrm>
        </p:spPr>
        <p:txBody>
          <a:bodyPr anchor="ctr">
            <a:noAutofit/>
          </a:bodyPr>
          <a:lstStyle>
            <a:lvl1pPr algn="l">
              <a:lnSpc>
                <a:spcPct val="125000"/>
              </a:lnSpc>
              <a:defRPr sz="6000" b="0" cap="none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97352" y="863068"/>
            <a:ext cx="3351729" cy="5120069"/>
          </a:xfrm>
        </p:spPr>
        <p:txBody>
          <a:bodyPr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2400" b="0" cap="none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B72EEBA-3A5D-41CE-8465-A45A0F65674E}"/>
              </a:ext>
            </a:extLst>
          </p:cNvPr>
          <p:cNvSpPr/>
          <p:nvPr/>
        </p:nvSpPr>
        <p:spPr>
          <a:xfrm rot="5400000">
            <a:off x="410121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79F4CF2F-CDFA-4A37-837C-819D5238EA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197353" y="6309360"/>
            <a:ext cx="2151134" cy="457200"/>
          </a:xfrm>
        </p:spPr>
        <p:txBody>
          <a:bodyPr/>
          <a:lstStyle/>
          <a:p>
            <a:pPr algn="l"/>
            <a:fld id="{0DCFB061-4267-4D9F-8017-6F550D3068DF}" type="datetime1">
              <a:rPr lang="en-US" smtClean="0"/>
              <a:t>4/18/2021</a:t>
            </a:fld>
            <a:endParaRPr lang="en-US" dirty="0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CFECE62A-61A4-407D-8F0B-D459CD977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5388" y="6309360"/>
            <a:ext cx="6007691" cy="457200"/>
          </a:xfrm>
        </p:spPr>
        <p:txBody>
          <a:bodyPr/>
          <a:lstStyle>
            <a:lvl1pPr algn="r">
              <a:defRPr/>
            </a:lvl1pPr>
          </a:lstStyle>
          <a:p>
            <a:pPr algn="l"/>
            <a:endParaRPr lang="en-US" dirty="0"/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99FE60A9-FE2A-451F-9244-60FCE7FE9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92932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1BC61-5547-4A60-8DA1-6699760D9972}" type="datetime1">
              <a:rPr lang="en-US" smtClean="0"/>
              <a:t>4/18/2021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53909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77965" y="507037"/>
            <a:ext cx="1571626" cy="533993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33700" y="524373"/>
            <a:ext cx="5959577" cy="532259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277965" y="6296615"/>
            <a:ext cx="2505996" cy="365125"/>
          </a:xfrm>
        </p:spPr>
        <p:txBody>
          <a:bodyPr/>
          <a:lstStyle/>
          <a:p>
            <a:fld id="{24B9D1C6-60D0-4CD1-8F31-F912522EB041}" type="datetime1">
              <a:rPr lang="en-US" smtClean="0"/>
              <a:t>4/18/2021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33699" y="6296615"/>
            <a:ext cx="595957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8734643" y="2853201"/>
            <a:ext cx="5383267" cy="604269"/>
          </a:xfrm>
        </p:spPr>
        <p:txBody>
          <a:bodyPr/>
          <a:lstStyle>
            <a:lvl1pPr algn="l">
              <a:defRPr/>
            </a:lvl1pPr>
          </a:lstStyle>
          <a:p>
            <a:fld id="{FAEF9944-A4F6-4C59-AEBD-678D6480B8EA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7" name="Straight Connector 6" title="Rule Line">
            <a:extLst>
              <a:ext uri="{FF2B5EF4-FFF2-40B4-BE49-F238E27FC236}">
                <a16:creationId xmlns:a16="http://schemas.microsoft.com/office/drawing/2014/main" id="{A1005B08-D2D4-455C-AA62-1200E43E7AF9}"/>
              </a:ext>
            </a:extLst>
          </p:cNvPr>
          <p:cNvCxnSpPr/>
          <p:nvPr/>
        </p:nvCxnSpPr>
        <p:spPr>
          <a:xfrm>
            <a:off x="9111582" y="571502"/>
            <a:ext cx="0" cy="5275467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39241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4ED5C-5A53-433E-8A55-46F54CE81DA5}" type="datetime1">
              <a:rPr lang="en-US" smtClean="0"/>
              <a:t>4/18/2021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40899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BFD12B6-57DE-4B63-A723-500B050FB7DD}"/>
              </a:ext>
            </a:extLst>
          </p:cNvPr>
          <p:cNvSpPr/>
          <p:nvPr/>
        </p:nvSpPr>
        <p:spPr>
          <a:xfrm>
            <a:off x="0" y="4215384"/>
            <a:ext cx="12192000" cy="2642616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5316" y="1406284"/>
            <a:ext cx="10593694" cy="2597841"/>
          </a:xfrm>
        </p:spPr>
        <p:txBody>
          <a:bodyPr anchor="b">
            <a:normAutofit/>
          </a:bodyPr>
          <a:lstStyle>
            <a:lvl1pPr algn="ctr">
              <a:lnSpc>
                <a:spcPct val="125000"/>
              </a:lnSpc>
              <a:defRPr sz="44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18312" y="4527856"/>
            <a:ext cx="6559018" cy="1570245"/>
          </a:xfrm>
        </p:spPr>
        <p:txBody>
          <a:bodyPr anchor="t"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None/>
              <a:defRPr sz="2400" b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F1E2E75-4758-4930-8024-39287C9629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ABC0C-B6DF-45E9-B954-11C99AA62C3E}" type="datetime1">
              <a:rPr lang="en-US" smtClean="0"/>
              <a:t>4/18/2021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88B9949-402C-42C2-9A94-16590FC0C5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39D83F6-DAF4-4876-AA41-F246EC970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613A19-DDA2-44F6-9ED4-F87771C684B8}"/>
              </a:ext>
            </a:extLst>
          </p:cNvPr>
          <p:cNvSpPr/>
          <p:nvPr/>
        </p:nvSpPr>
        <p:spPr>
          <a:xfrm>
            <a:off x="0" y="4215384"/>
            <a:ext cx="1218895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4728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5376670" y="705114"/>
            <a:ext cx="6172412" cy="2403846"/>
          </a:xfrm>
        </p:spPr>
        <p:txBody>
          <a:bodyPr anchor="b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76670" y="3749040"/>
            <a:ext cx="6172411" cy="2346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B71B9-2624-4F21-93EE-35A78B1A0DAD}" type="datetime1">
              <a:rPr lang="en-US" smtClean="0"/>
              <a:t>4/18/2021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E6B9B5-A5D1-4099-B52B-78F39AB0AFCB}"/>
              </a:ext>
            </a:extLst>
          </p:cNvPr>
          <p:cNvSpPr/>
          <p:nvPr/>
        </p:nvSpPr>
        <p:spPr>
          <a:xfrm rot="10800000">
            <a:off x="4693920" y="3396997"/>
            <a:ext cx="7498080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35405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76667" y="658999"/>
            <a:ext cx="6166422" cy="457200"/>
          </a:xfrm>
        </p:spPr>
        <p:txBody>
          <a:bodyPr anchor="b">
            <a:normAutofit/>
          </a:bodyPr>
          <a:lstStyle>
            <a:lvl1pPr marL="0" indent="0">
              <a:lnSpc>
                <a:spcPct val="130000"/>
              </a:lnSpc>
              <a:buNone/>
              <a:defRPr sz="1800" b="1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76668" y="1116199"/>
            <a:ext cx="6166422" cy="20621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376668" y="3623098"/>
            <a:ext cx="6166421" cy="457200"/>
          </a:xfrm>
        </p:spPr>
        <p:txBody>
          <a:bodyPr anchor="b">
            <a:normAutofit/>
          </a:bodyPr>
          <a:lstStyle>
            <a:lvl1pPr marL="0" indent="0">
              <a:lnSpc>
                <a:spcPct val="99000"/>
              </a:lnSpc>
              <a:buNone/>
              <a:defRPr lang="en-US" sz="1800" b="1" kern="1200" cap="all" spc="15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376670" y="4102370"/>
            <a:ext cx="6166419" cy="20665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37C2A-BE2E-4840-A907-3254E2916C96}" type="datetime1">
              <a:rPr lang="en-US" smtClean="0"/>
              <a:t>4/18/2021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D26B370B-8381-431F-9492-0EA120511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CA89085-2231-4A9C-B23C-B199A9DD26C5}"/>
              </a:ext>
            </a:extLst>
          </p:cNvPr>
          <p:cNvSpPr/>
          <p:nvPr/>
        </p:nvSpPr>
        <p:spPr>
          <a:xfrm rot="10800000">
            <a:off x="4693920" y="3396997"/>
            <a:ext cx="7498080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5127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CD215-1C45-48A0-8534-39FFE8A7C95A}" type="datetime1">
              <a:rPr lang="en-US" smtClean="0"/>
              <a:t>4/18/2021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6234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CF41D3-C6B9-4E99-9321-87C4E2168F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63A0F-DEF3-4134-98D0-2E1276938A8B}" type="datetime1">
              <a:rPr lang="en-US" smtClean="0"/>
              <a:t>4/18/2021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5BC6EB-07B1-46AF-AC33-E998BC6AA4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E3A0C1-6562-4819-9E88-4C1378FD5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61029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ACA29BA-0143-49FF-8608-DB1623D99537}"/>
              </a:ext>
            </a:extLst>
          </p:cNvPr>
          <p:cNvSpPr/>
          <p:nvPr/>
        </p:nvSpPr>
        <p:spPr>
          <a:xfrm>
            <a:off x="0" y="0"/>
            <a:ext cx="8248592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53015" y="640079"/>
            <a:ext cx="2796066" cy="2551751"/>
          </a:xfrm>
        </p:spPr>
        <p:txBody>
          <a:bodyPr anchor="b">
            <a:normAutofit/>
          </a:bodyPr>
          <a:lstStyle>
            <a:lvl1pPr algn="l">
              <a:lnSpc>
                <a:spcPct val="135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8818" y="640078"/>
            <a:ext cx="6969693" cy="5455921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753015" y="3223803"/>
            <a:ext cx="2796066" cy="2872197"/>
          </a:xfrm>
        </p:spPr>
        <p:txBody>
          <a:bodyPr anchor="t">
            <a:normAutofit/>
          </a:bodyPr>
          <a:lstStyle>
            <a:lvl1pPr marL="0" indent="0">
              <a:spcBef>
                <a:spcPts val="1400"/>
              </a:spcBef>
              <a:buNone/>
              <a:defRPr sz="1800" b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010CF18-370D-4E80-AE4C-396FFDFCAE5D}"/>
              </a:ext>
            </a:extLst>
          </p:cNvPr>
          <p:cNvSpPr/>
          <p:nvPr/>
        </p:nvSpPr>
        <p:spPr>
          <a:xfrm rot="5400000">
            <a:off x="485159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C5EBFE9C-5A22-4462-9C51-E00C03F55C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753015" y="6309360"/>
            <a:ext cx="1734207" cy="457200"/>
          </a:xfrm>
        </p:spPr>
        <p:txBody>
          <a:bodyPr/>
          <a:lstStyle>
            <a:lvl1pPr algn="l">
              <a:defRPr/>
            </a:lvl1pPr>
          </a:lstStyle>
          <a:p>
            <a:fld id="{61A2E4C8-2960-4ADD-862C-4D9643CB15AC}" type="datetime1">
              <a:rPr lang="en-US" smtClean="0"/>
              <a:t>4/18/2021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2EBBFF2E-AA66-4B76-9139-CB000B5A45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8818" y="6309360"/>
            <a:ext cx="6993867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44F64C4-BF20-4F6B-B650-57C71C828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19955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34996" y="640079"/>
            <a:ext cx="2714085" cy="2695903"/>
          </a:xfrm>
        </p:spPr>
        <p:txBody>
          <a:bodyPr anchor="b">
            <a:noAutofit/>
          </a:bodyPr>
          <a:lstStyle>
            <a:lvl1pPr algn="l"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248592" cy="6857999"/>
          </a:xfrm>
          <a:solidFill>
            <a:schemeClr val="bg2">
              <a:lumMod val="9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834996" y="3429000"/>
            <a:ext cx="2714085" cy="2508026"/>
          </a:xfrm>
        </p:spPr>
        <p:txBody>
          <a:bodyPr anchor="t">
            <a:normAutofit/>
          </a:bodyPr>
          <a:lstStyle>
            <a:lvl1pPr marL="0" indent="0">
              <a:spcBef>
                <a:spcPts val="1400"/>
              </a:spcBef>
              <a:buNone/>
              <a:defRPr sz="1800" b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0949BC8-9ABF-49F6-851C-5DB0B86CA70D}"/>
              </a:ext>
            </a:extLst>
          </p:cNvPr>
          <p:cNvSpPr/>
          <p:nvPr/>
        </p:nvSpPr>
        <p:spPr>
          <a:xfrm rot="5400000">
            <a:off x="485159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E1EE21-E3FA-4D43-B224-C664959637B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834997" y="6309360"/>
            <a:ext cx="1645920" cy="457200"/>
          </a:xfrm>
        </p:spPr>
        <p:txBody>
          <a:bodyPr/>
          <a:lstStyle/>
          <a:p>
            <a:fld id="{48BDEA15-09CD-4275-A8E0-385C965F48B0}" type="datetime1">
              <a:rPr lang="en-US" smtClean="0"/>
              <a:t>4/18/2021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2D7F83-8993-4ED4-9F02-663CC0850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3678B7-E511-4CE1-BEE5-89E959B9BF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0080" y="6309360"/>
            <a:ext cx="4946592" cy="457200"/>
          </a:xfrm>
        </p:spPr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38399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786F82F-1B47-46ED-8EAE-53EF71E59E9A}"/>
              </a:ext>
            </a:extLst>
          </p:cNvPr>
          <p:cNvSpPr/>
          <p:nvPr/>
        </p:nvSpPr>
        <p:spPr>
          <a:xfrm>
            <a:off x="4718302" y="0"/>
            <a:ext cx="7473698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2918" y="705113"/>
            <a:ext cx="3411973" cy="5197498"/>
          </a:xfrm>
          <a:prstGeom prst="rect">
            <a:avLst/>
          </a:prstGeom>
        </p:spPr>
        <p:txBody>
          <a:bodyPr lIns="109728" tIns="109728" rIns="109728" bIns="91440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76671" y="705113"/>
            <a:ext cx="6172412" cy="5197497"/>
          </a:xfrm>
          <a:prstGeom prst="rect">
            <a:avLst/>
          </a:prstGeom>
        </p:spPr>
        <p:txBody>
          <a:bodyPr lIns="109728" tIns="109728" rIns="109728" bIns="91440"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2917" y="6309360"/>
            <a:ext cx="3411973" cy="457200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12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4AF8082C-0922-4249-A612-B415F5231620}" type="datetime1">
              <a:rPr lang="en-US" smtClean="0"/>
              <a:t>4/18/2021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376670" y="6309360"/>
            <a:ext cx="4946592" cy="457200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12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69202" y="6309360"/>
            <a:ext cx="979879" cy="457200"/>
          </a:xfrm>
          <a:prstGeom prst="rect">
            <a:avLst/>
          </a:prstGeom>
        </p:spPr>
        <p:txBody>
          <a:bodyPr lIns="109728" tIns="109728" rIns="109728" bIns="91440" anchor="b"/>
          <a:lstStyle>
            <a:lvl1pPr algn="r">
              <a:defRPr sz="1600" b="1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F1BAF6F-6275-4646-9C59-331B29B9550F}"/>
              </a:ext>
            </a:extLst>
          </p:cNvPr>
          <p:cNvSpPr/>
          <p:nvPr/>
        </p:nvSpPr>
        <p:spPr>
          <a:xfrm rot="5400000">
            <a:off x="1257298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0123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r" defTabSz="914400" rtl="0" eaLnBrk="1" latinLnBrk="0" hangingPunct="1">
        <a:lnSpc>
          <a:spcPct val="125000"/>
        </a:lnSpc>
        <a:spcBef>
          <a:spcPct val="0"/>
        </a:spcBef>
        <a:buNone/>
        <a:defRPr sz="4000" b="1" kern="1200" spc="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2000" b="0" kern="1200" spc="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800" kern="1200" spc="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600" i="1" kern="1200" spc="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600" kern="1200" spc="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600" i="1" kern="1200" spc="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2024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6pPr>
      <a:lvl7pPr marL="224028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7pPr>
      <a:lvl8pPr marL="256032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8pPr>
      <a:lvl9pPr marL="288036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jpe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A164D6B-6878-4B9F-A2D0-985D39B17B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וידאו 3">
            <a:extLst>
              <a:ext uri="{FF2B5EF4-FFF2-40B4-BE49-F238E27FC236}">
                <a16:creationId xmlns:a16="http://schemas.microsoft.com/office/drawing/2014/main" id="{B7F84F58-88A2-4B51-ABE4-D3B9A8F02F7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59" r="1" b="1"/>
          <a:stretch/>
        </p:blipFill>
        <p:spPr>
          <a:xfrm>
            <a:off x="1287399" y="-312333"/>
            <a:ext cx="12188950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64738AB-B6BE-4867-889A-52CE4AC8DB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095508"/>
            <a:ext cx="4668819" cy="501689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F101724F-FB12-4CF1-912E-4154ACFDC5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3825" y="1709530"/>
            <a:ext cx="3754671" cy="2528515"/>
          </a:xfrm>
        </p:spPr>
        <p:txBody>
          <a:bodyPr anchor="b">
            <a:normAutofit/>
          </a:bodyPr>
          <a:lstStyle/>
          <a:p>
            <a:r>
              <a:rPr lang="en-US" sz="3600">
                <a:solidFill>
                  <a:schemeClr val="bg1"/>
                </a:solidFill>
              </a:rPr>
              <a:t>VERSION 1 </a:t>
            </a:r>
            <a:endParaRPr lang="he-IL" sz="3600" dirty="0">
              <a:solidFill>
                <a:schemeClr val="bg1"/>
              </a:solidFill>
            </a:endParaRPr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B0B3E2FB-1CD5-4E41-8B15-2D0B90CAF7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26589" y="4257448"/>
            <a:ext cx="1691907" cy="1741404"/>
          </a:xfrm>
        </p:spPr>
        <p:txBody>
          <a:bodyPr anchor="t">
            <a:normAutofit lnSpcReduction="10000"/>
          </a:bodyPr>
          <a:lstStyle/>
          <a:p>
            <a:pPr algn="r" rtl="1"/>
            <a:r>
              <a:rPr lang="he-IL" sz="2000">
                <a:solidFill>
                  <a:schemeClr val="bg1"/>
                </a:solidFill>
              </a:rPr>
              <a:t>רז איזק</a:t>
            </a:r>
          </a:p>
          <a:p>
            <a:pPr algn="r"/>
            <a:r>
              <a:rPr lang="he-IL" sz="2000">
                <a:solidFill>
                  <a:schemeClr val="bg1"/>
                </a:solidFill>
              </a:rPr>
              <a:t>תומר חכם</a:t>
            </a:r>
          </a:p>
          <a:p>
            <a:pPr algn="r"/>
            <a:r>
              <a:rPr lang="he-IL" sz="2000">
                <a:solidFill>
                  <a:schemeClr val="bg1"/>
                </a:solidFill>
              </a:rPr>
              <a:t>זואי אלינס</a:t>
            </a:r>
          </a:p>
          <a:p>
            <a:endParaRPr lang="he-IL" sz="2000" dirty="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C60369F-A41B-4D6E-8990-30E2715C57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06534" y="0"/>
            <a:ext cx="6400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כותרת משנה 2">
            <a:extLst>
              <a:ext uri="{FF2B5EF4-FFF2-40B4-BE49-F238E27FC236}">
                <a16:creationId xmlns:a16="http://schemas.microsoft.com/office/drawing/2014/main" id="{C12A2019-345C-4A5F-BE27-B6D1EE09DDD2}"/>
              </a:ext>
            </a:extLst>
          </p:cNvPr>
          <p:cNvSpPr txBox="1">
            <a:spLocks/>
          </p:cNvSpPr>
          <p:nvPr/>
        </p:nvSpPr>
        <p:spPr>
          <a:xfrm>
            <a:off x="833919" y="4249530"/>
            <a:ext cx="1691907" cy="1741404"/>
          </a:xfrm>
          <a:prstGeom prst="rect">
            <a:avLst/>
          </a:prstGeom>
        </p:spPr>
        <p:txBody>
          <a:bodyPr lIns="109728" tIns="109728" rIns="109728" bIns="91440" anchor="t">
            <a:normAutofit lnSpcReduction="10000"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930"/>
              </a:spcBef>
              <a:buFont typeface="Corbel" panose="020B0503020204020204" pitchFamily="34" charset="0"/>
              <a:buNone/>
              <a:defRPr sz="2400" b="0" kern="1200" cap="none"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2000" kern="12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i="1" kern="12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i="1" kern="12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/>
            <a:r>
              <a:rPr lang="he-IL" sz="2000" dirty="0">
                <a:solidFill>
                  <a:schemeClr val="bg1"/>
                </a:solidFill>
              </a:rPr>
              <a:t>כפיר </a:t>
            </a:r>
            <a:r>
              <a:rPr lang="he-IL" sz="2000" dirty="0" err="1">
                <a:solidFill>
                  <a:schemeClr val="bg1"/>
                </a:solidFill>
              </a:rPr>
              <a:t>מגידש</a:t>
            </a:r>
            <a:endParaRPr lang="he-IL" sz="2000" dirty="0">
              <a:solidFill>
                <a:schemeClr val="bg1"/>
              </a:solidFill>
            </a:endParaRPr>
          </a:p>
          <a:p>
            <a:pPr algn="r"/>
            <a:r>
              <a:rPr lang="he-IL" sz="2000" dirty="0">
                <a:solidFill>
                  <a:schemeClr val="bg1"/>
                </a:solidFill>
              </a:rPr>
              <a:t>איגור </a:t>
            </a:r>
            <a:r>
              <a:rPr lang="he-IL" sz="2000" dirty="0" err="1">
                <a:solidFill>
                  <a:schemeClr val="bg1"/>
                </a:solidFill>
              </a:rPr>
              <a:t>גורבצ'וב</a:t>
            </a:r>
            <a:endParaRPr lang="he-IL" sz="2000" dirty="0">
              <a:solidFill>
                <a:schemeClr val="bg1"/>
              </a:solidFill>
            </a:endParaRPr>
          </a:p>
          <a:p>
            <a:pPr algn="r"/>
            <a:r>
              <a:rPr lang="he-IL" sz="2000" dirty="0">
                <a:solidFill>
                  <a:schemeClr val="bg1"/>
                </a:solidFill>
              </a:rPr>
              <a:t>שקד שמריה</a:t>
            </a:r>
          </a:p>
          <a:p>
            <a:endParaRPr lang="he-IL" sz="2000" dirty="0">
              <a:solidFill>
                <a:schemeClr val="bg1"/>
              </a:solidFill>
            </a:endParaRPr>
          </a:p>
        </p:txBody>
      </p:sp>
      <p:pic>
        <p:nvPicPr>
          <p:cNvPr id="2050" name="Picture 2" descr="Ilustración de lista de verificación moderna | Vector Gratis">
            <a:extLst>
              <a:ext uri="{FF2B5EF4-FFF2-40B4-BE49-F238E27FC236}">
                <a16:creationId xmlns:a16="http://schemas.microsoft.com/office/drawing/2014/main" id="{23FC2424-FD60-42A2-AE27-3F81D8ECCB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660" y="1095508"/>
            <a:ext cx="2508446" cy="2508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3504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1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5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6" fill="hold">
                      <p:stCondLst>
                        <p:cond delay="0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30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2526924-84D3-45FB-A5FE-62D8FCBF53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2A6256-1DD0-4E4B-A8B3-9A711B4DB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8768" y="2130218"/>
            <a:ext cx="11153231" cy="472778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1760540-185E-4652-BFD2-9B362EF3B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6641"/>
            <a:ext cx="12192000" cy="13477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47FB5E2E-2FA0-4ECD-BAB6-B0B69C0286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5371" y="1044054"/>
            <a:ext cx="10013709" cy="1030360"/>
          </a:xfrm>
        </p:spPr>
        <p:txBody>
          <a:bodyPr>
            <a:normAutofit/>
          </a:bodyPr>
          <a:lstStyle/>
          <a:p>
            <a:pPr rtl="1">
              <a:lnSpc>
                <a:spcPct val="115000"/>
              </a:lnSpc>
            </a:pPr>
            <a:r>
              <a:rPr lang="en-US" sz="3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State chart 4.5</a:t>
            </a:r>
            <a:r>
              <a:rPr lang="he-IL" sz="3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– מינוי מנהל חנות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29789F4-85C1-41A0-83EB-992E22210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962423"/>
            <a:ext cx="1006766" cy="12161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D9D367D-6DD2-4A7C-8918-0DCAC29755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2CE7D0AA-0169-4C51-BF63-8FD483A287E6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2663597" y="6618471"/>
            <a:ext cx="14300428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he-IL"/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3F4FE301-DD6F-47DF-9162-3FF6E06465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3243" y="2333595"/>
            <a:ext cx="9918709" cy="4474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948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2526924-84D3-45FB-A5FE-62D8FCBF53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2A6256-1DD0-4E4B-A8B3-9A711B4DB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8768" y="2130218"/>
            <a:ext cx="11153231" cy="472778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1760540-185E-4652-BFD2-9B362EF3B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6641"/>
            <a:ext cx="12192000" cy="13477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47FB5E2E-2FA0-4ECD-BAB6-B0B69C0286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5371" y="1044054"/>
            <a:ext cx="10013709" cy="1030360"/>
          </a:xfrm>
        </p:spPr>
        <p:txBody>
          <a:bodyPr>
            <a:normAutofit/>
          </a:bodyPr>
          <a:lstStyle/>
          <a:p>
            <a:pPr>
              <a:lnSpc>
                <a:spcPct val="115000"/>
              </a:lnSpc>
            </a:pPr>
            <a:r>
              <a:rPr lang="he-IL" sz="3600" dirty="0">
                <a:solidFill>
                  <a:schemeClr val="bg1"/>
                </a:solidFill>
                <a:cs typeface="Calibri" panose="020F0502020204030204" pitchFamily="34" charset="0"/>
              </a:rPr>
              <a:t>תיקוף דוקומנטציה</a:t>
            </a:r>
            <a:endParaRPr lang="he-IL" sz="3600" dirty="0">
              <a:solidFill>
                <a:schemeClr val="bg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29789F4-85C1-41A0-83EB-992E22210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962423"/>
            <a:ext cx="1006766" cy="12161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D9D367D-6DD2-4A7C-8918-0DCAC29755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3339E383-EC79-4FAB-B096-4DD6411F0B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71775" y="2702257"/>
            <a:ext cx="8699167" cy="3426158"/>
          </a:xfrm>
        </p:spPr>
        <p:txBody>
          <a:bodyPr anchor="t">
            <a:normAutofit/>
          </a:bodyPr>
          <a:lstStyle/>
          <a:p>
            <a:pPr marL="285750" indent="-285750" algn="r" rtl="1">
              <a:buFontTx/>
              <a:buChar char="-"/>
            </a:pPr>
            <a:r>
              <a:rPr lang="he-IL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תיקוף מסמכים מגרסה קודם בהתאם לנקודות שעלו בפגישה הראשונה</a:t>
            </a:r>
            <a:r>
              <a:rPr lang="he-IL" dirty="0">
                <a:ea typeface="Calibri" panose="020F0502020204030204" pitchFamily="34" charset="0"/>
                <a:cs typeface="Calibri" panose="020F0502020204030204" pitchFamily="34" charset="0"/>
              </a:rPr>
              <a:t>. </a:t>
            </a:r>
          </a:p>
          <a:p>
            <a:pPr marL="285750" indent="-285750" algn="r" rtl="1">
              <a:buFontTx/>
              <a:buChar char="-"/>
            </a:pPr>
            <a:r>
              <a:rPr lang="he-IL" dirty="0">
                <a:ea typeface="Calibri" panose="020F0502020204030204" pitchFamily="34" charset="0"/>
                <a:cs typeface="Calibri" panose="020F0502020204030204" pitchFamily="34" charset="0"/>
              </a:rPr>
              <a:t>עדכון </a:t>
            </a:r>
            <a:r>
              <a:rPr lang="he-IL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ותיקוף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use cases</a:t>
            </a:r>
            <a:endParaRPr lang="he-IL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 algn="r" rtl="1">
              <a:buFontTx/>
              <a:buChar char="-"/>
            </a:pPr>
            <a:r>
              <a:rPr lang="he-IL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עדכון בדרישות חדשות בגרסה זו. היערכות למימוש דרישות ואילוצים שלא הייתה לנו יכולת לממש בגרסה קודמת.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8209756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2526924-84D3-45FB-A5FE-62D8FCBF53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2A6256-1DD0-4E4B-A8B3-9A711B4DB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8768" y="2130218"/>
            <a:ext cx="11153231" cy="472778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1760540-185E-4652-BFD2-9B362EF3B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6641"/>
            <a:ext cx="12192000" cy="13477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47FB5E2E-2FA0-4ECD-BAB6-B0B69C0286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5371" y="1044054"/>
            <a:ext cx="10013709" cy="1030360"/>
          </a:xfrm>
        </p:spPr>
        <p:txBody>
          <a:bodyPr>
            <a:normAutofit/>
          </a:bodyPr>
          <a:lstStyle/>
          <a:p>
            <a:pPr>
              <a:lnSpc>
                <a:spcPct val="115000"/>
              </a:lnSpc>
            </a:pPr>
            <a:r>
              <a:rPr lang="he-IL" sz="3600" dirty="0">
                <a:solidFill>
                  <a:schemeClr val="bg1"/>
                </a:solidFill>
                <a:cs typeface="Calibri" panose="020F0502020204030204" pitchFamily="34" charset="0"/>
              </a:rPr>
              <a:t>דרישות הגרסה </a:t>
            </a:r>
            <a:r>
              <a:rPr lang="en-US" sz="3600" dirty="0">
                <a:solidFill>
                  <a:schemeClr val="bg1"/>
                </a:solidFill>
                <a:cs typeface="Calibri" panose="020F0502020204030204" pitchFamily="34" charset="0"/>
              </a:rPr>
              <a:t> </a:t>
            </a:r>
            <a:endParaRPr lang="he-IL" sz="3600" dirty="0">
              <a:solidFill>
                <a:schemeClr val="bg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29789F4-85C1-41A0-83EB-992E22210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962423"/>
            <a:ext cx="1006766" cy="12161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D9D367D-6DD2-4A7C-8918-0DCAC29755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3339E383-EC79-4FAB-B096-4DD6411F0B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18109" y="2716275"/>
            <a:ext cx="8530971" cy="3555668"/>
          </a:xfrm>
        </p:spPr>
        <p:txBody>
          <a:bodyPr anchor="t">
            <a:normAutofit fontScale="92500" lnSpcReduction="10000"/>
          </a:bodyPr>
          <a:lstStyle/>
          <a:p>
            <a:pPr algn="r" rtl="1">
              <a:lnSpc>
                <a:spcPct val="107000"/>
              </a:lnSpc>
              <a:spcAft>
                <a:spcPts val="800"/>
              </a:spcAft>
            </a:pPr>
            <a:r>
              <a:rPr lang="he-IL" sz="1800" u="sng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אילוצי נכונות- </a:t>
            </a:r>
            <a:r>
              <a:rPr lang="he-IL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כל האילוצים מהגרסה הקודמת, נוסף אילוץ חדש – </a:t>
            </a:r>
            <a:b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he-IL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בכל רגע נתון יש כמות אי -שלילית של מוצרים בכל מלאי שמוגדר במערכת. 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r" rtl="1">
              <a:lnSpc>
                <a:spcPct val="107000"/>
              </a:lnSpc>
              <a:spcAft>
                <a:spcPts val="800"/>
              </a:spcAft>
            </a:pPr>
            <a:r>
              <a:rPr lang="he-IL" sz="1800" u="sng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דרישות פונקציונליות- </a:t>
            </a:r>
            <a:r>
              <a:rPr lang="he-IL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מימוש כל הדרישות הפונקציונליות מהגרסה הקודמת ללא 4.2, נוספה דרישה 3.3. 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r" rtl="1">
              <a:lnSpc>
                <a:spcPct val="107000"/>
              </a:lnSpc>
              <a:spcAft>
                <a:spcPts val="800"/>
              </a:spcAft>
            </a:pPr>
            <a:r>
              <a:rPr lang="he-IL" sz="1800" u="sng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דרישות רמת שירות- </a:t>
            </a:r>
            <a:r>
              <a:rPr lang="he-IL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בנוסף לדרישות מגרסה 0 נוספו דרישת הקיבולת והזמינות 4, דרישת המעקב 7.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r" rtl="1">
              <a:lnSpc>
                <a:spcPct val="107000"/>
              </a:lnSpc>
              <a:spcAft>
                <a:spcPts val="800"/>
              </a:spcAft>
            </a:pPr>
            <a:r>
              <a:rPr lang="he-IL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בנוסף נדרשנו </a:t>
            </a:r>
            <a:r>
              <a:rPr lang="he-IL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למדל</a:t>
            </a:r>
            <a:r>
              <a:rPr lang="he-IL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בתרשים מצבים את דרישות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2.4</a:t>
            </a:r>
            <a:r>
              <a:rPr lang="he-IL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2.5. </a:t>
            </a:r>
          </a:p>
          <a:p>
            <a:pPr algn="r" rtl="1">
              <a:lnSpc>
                <a:spcPct val="107000"/>
              </a:lnSpc>
              <a:spcAft>
                <a:spcPts val="800"/>
              </a:spcAft>
            </a:pPr>
            <a:endParaRPr lang="he-IL" sz="1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r" rtl="1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v"/>
            </a:pPr>
            <a:r>
              <a:rPr lang="he-IL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עדיפות גבוהה לאילוצי נכונות ובדיקתן.</a:t>
            </a:r>
            <a:b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he-IL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ביצענו בדיקות על דרישות שאכיפתן הייתה ע"י המבניות כמו – בעל חנות או מנהל חייב להיות מנוי. 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r" rtl="1">
              <a:lnSpc>
                <a:spcPct val="107000"/>
              </a:lnSpc>
              <a:spcAft>
                <a:spcPts val="800"/>
              </a:spcAft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grpSp>
        <p:nvGrpSpPr>
          <p:cNvPr id="4" name="קבוצה 4">
            <a:extLst>
              <a:ext uri="{FF2B5EF4-FFF2-40B4-BE49-F238E27FC236}">
                <a16:creationId xmlns:a16="http://schemas.microsoft.com/office/drawing/2014/main" id="{DFA64F93-6D32-4BEE-B0FE-B53A844B4FE7}"/>
              </a:ext>
            </a:extLst>
          </p:cNvPr>
          <p:cNvGrpSpPr>
            <a:grpSpLocks/>
          </p:cNvGrpSpPr>
          <p:nvPr/>
        </p:nvGrpSpPr>
        <p:grpSpPr bwMode="auto">
          <a:xfrm>
            <a:off x="-32004" y="896640"/>
            <a:ext cx="3489579" cy="5961359"/>
            <a:chOff x="0" y="0"/>
            <a:chExt cx="2254250" cy="4438650"/>
          </a:xfrm>
        </p:grpSpPr>
        <p:pic>
          <p:nvPicPr>
            <p:cNvPr id="5" name="תמונה 2">
              <a:extLst>
                <a:ext uri="{FF2B5EF4-FFF2-40B4-BE49-F238E27FC236}">
                  <a16:creationId xmlns:a16="http://schemas.microsoft.com/office/drawing/2014/main" id="{00107C8D-9BCC-4FA4-A78B-704194CF34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2247265" cy="31724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תמונה 3">
              <a:extLst>
                <a:ext uri="{FF2B5EF4-FFF2-40B4-BE49-F238E27FC236}">
                  <a16:creationId xmlns:a16="http://schemas.microsoft.com/office/drawing/2014/main" id="{C8513C1C-F8B1-48E1-8FFE-643EED4016D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3162300"/>
              <a:ext cx="2254250" cy="1276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453254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2526924-84D3-45FB-A5FE-62D8FCBF53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2A6256-1DD0-4E4B-A8B3-9A711B4DB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8768" y="2130218"/>
            <a:ext cx="11153231" cy="472778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1760540-185E-4652-BFD2-9B362EF3B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6641"/>
            <a:ext cx="12192000" cy="13477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47FB5E2E-2FA0-4ECD-BAB6-B0B69C0286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5371" y="1044054"/>
            <a:ext cx="10013709" cy="1030360"/>
          </a:xfrm>
        </p:spPr>
        <p:txBody>
          <a:bodyPr>
            <a:normAutofit/>
          </a:bodyPr>
          <a:lstStyle/>
          <a:p>
            <a:pPr>
              <a:lnSpc>
                <a:spcPct val="115000"/>
              </a:lnSpc>
            </a:pPr>
            <a:r>
              <a:rPr lang="he-IL" sz="3600" dirty="0">
                <a:solidFill>
                  <a:schemeClr val="bg1"/>
                </a:solidFill>
                <a:cs typeface="Calibri" panose="020F0502020204030204" pitchFamily="34" charset="0"/>
              </a:rPr>
              <a:t>תיקוף תרשים מחלקות</a:t>
            </a:r>
            <a:endParaRPr lang="he-IL" sz="3600" dirty="0">
              <a:solidFill>
                <a:schemeClr val="bg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29789F4-85C1-41A0-83EB-992E22210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962423"/>
            <a:ext cx="1006766" cy="12161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D9D367D-6DD2-4A7C-8918-0DCAC29755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3339E383-EC79-4FAB-B096-4DD6411F0B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8725" y="2716275"/>
            <a:ext cx="6510355" cy="3555668"/>
          </a:xfrm>
        </p:spPr>
        <p:txBody>
          <a:bodyPr anchor="t">
            <a:normAutofit/>
          </a:bodyPr>
          <a:lstStyle/>
          <a:p>
            <a:pPr marL="342900" lvl="0" indent="-342900" algn="r" rtl="1">
              <a:lnSpc>
                <a:spcPct val="107000"/>
              </a:lnSpc>
              <a:buFont typeface="Calibri" panose="020F0502020204030204" pitchFamily="34" charset="0"/>
              <a:buChar char="-"/>
            </a:pPr>
            <a:r>
              <a:rPr lang="he-IL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הוספנו אובייקט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History</a:t>
            </a:r>
            <a:r>
              <a:rPr lang="he-IL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על מנת שמור את היסטוריית הרכישות של המשתמש מהחנות. 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457200" algn="r" rtl="1">
              <a:lnSpc>
                <a:spcPct val="107000"/>
              </a:lnSpc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r" rtl="1">
              <a:lnSpc>
                <a:spcPct val="107000"/>
              </a:lnSpc>
              <a:buFont typeface="Calibri" panose="020F0502020204030204" pitchFamily="34" charset="0"/>
              <a:buChar char="-"/>
            </a:pPr>
            <a:r>
              <a:rPr lang="he-IL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הוספנו ממשק שנקרא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StoreStaff</a:t>
            </a:r>
            <a:r>
              <a:rPr lang="he-IL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על מנת לאחד את בעלי התפקידים תחת החנות. 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457200" algn="r" rtl="1">
              <a:lnSpc>
                <a:spcPct val="107000"/>
              </a:lnSpc>
            </a:pPr>
            <a:r>
              <a:rPr lang="he-IL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r" rtl="1">
              <a:lnSpc>
                <a:spcPct val="107000"/>
              </a:lnSpc>
              <a:spcAft>
                <a:spcPts val="800"/>
              </a:spcAft>
              <a:buFont typeface="Calibri" panose="020F0502020204030204" pitchFamily="34" charset="0"/>
              <a:buChar char="-"/>
            </a:pPr>
            <a:r>
              <a:rPr lang="he-IL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יצרנו ממשקים בנקודות אינטגרציה על מנת לאפשר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mock</a:t>
            </a:r>
            <a:r>
              <a:rPr lang="he-IL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בתהליך הבדיקות וגמישות במימוש. 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r" rtl="1">
              <a:lnSpc>
                <a:spcPct val="107000"/>
              </a:lnSpc>
              <a:spcAft>
                <a:spcPts val="800"/>
              </a:spcAft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תמונה 8">
            <a:extLst>
              <a:ext uri="{FF2B5EF4-FFF2-40B4-BE49-F238E27FC236}">
                <a16:creationId xmlns:a16="http://schemas.microsoft.com/office/drawing/2014/main" id="{B871D0E3-3D10-493A-B85E-C061EC19B9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202" y="2820109"/>
            <a:ext cx="3976714" cy="272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3117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2526924-84D3-45FB-A5FE-62D8FCBF53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2A6256-1DD0-4E4B-A8B3-9A711B4DB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8768" y="2130218"/>
            <a:ext cx="11153231" cy="472778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1760540-185E-4652-BFD2-9B362EF3B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6641"/>
            <a:ext cx="12192000" cy="13477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47FB5E2E-2FA0-4ECD-BAB6-B0B69C0286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5371" y="1044054"/>
            <a:ext cx="10013709" cy="1030360"/>
          </a:xfrm>
        </p:spPr>
        <p:txBody>
          <a:bodyPr>
            <a:normAutofit/>
          </a:bodyPr>
          <a:lstStyle/>
          <a:p>
            <a:pPr>
              <a:lnSpc>
                <a:spcPct val="115000"/>
              </a:lnSpc>
            </a:pPr>
            <a:r>
              <a:rPr lang="he-IL" sz="3600" dirty="0">
                <a:solidFill>
                  <a:schemeClr val="bg1"/>
                </a:solidFill>
                <a:cs typeface="Calibri" panose="020F0502020204030204" pitchFamily="34" charset="0"/>
              </a:rPr>
              <a:t>חלוקת משימות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29789F4-85C1-41A0-83EB-992E22210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962423"/>
            <a:ext cx="1006766" cy="12161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D9D367D-6DD2-4A7C-8918-0DCAC29755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3339E383-EC79-4FAB-B096-4DD6411F0B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8725" y="2716275"/>
            <a:ext cx="6510355" cy="3555668"/>
          </a:xfrm>
        </p:spPr>
        <p:txBody>
          <a:bodyPr anchor="t">
            <a:normAutofit/>
          </a:bodyPr>
          <a:lstStyle/>
          <a:p>
            <a:pPr marL="342900" lvl="0" indent="-342900" algn="r" rtl="1">
              <a:lnSpc>
                <a:spcPct val="107000"/>
              </a:lnSpc>
              <a:buFont typeface="Calibri" panose="020F0502020204030204" pitchFamily="34" charset="0"/>
              <a:buChar char="-"/>
            </a:pPr>
            <a:r>
              <a:rPr lang="he-IL" sz="18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חלוקת משימות לפי דרישות, שימוש בניהול המשימות של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GitHub</a:t>
            </a:r>
            <a:r>
              <a:rPr lang="he-IL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. 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3074" name="תמונה 1">
            <a:extLst>
              <a:ext uri="{FF2B5EF4-FFF2-40B4-BE49-F238E27FC236}">
                <a16:creationId xmlns:a16="http://schemas.microsoft.com/office/drawing/2014/main" id="{DADCABE5-1731-41A7-AEF4-21E491F2E5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7475" y="3307361"/>
            <a:ext cx="7832725" cy="30203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092087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2526924-84D3-45FB-A5FE-62D8FCBF53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2A6256-1DD0-4E4B-A8B3-9A711B4DB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8768" y="2130218"/>
            <a:ext cx="11153231" cy="472778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1760540-185E-4652-BFD2-9B362EF3B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6641"/>
            <a:ext cx="12192000" cy="13477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47FB5E2E-2FA0-4ECD-BAB6-B0B69C0286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5371" y="1044054"/>
            <a:ext cx="10013709" cy="1030360"/>
          </a:xfrm>
        </p:spPr>
        <p:txBody>
          <a:bodyPr>
            <a:normAutofit/>
          </a:bodyPr>
          <a:lstStyle/>
          <a:p>
            <a:pPr>
              <a:lnSpc>
                <a:spcPct val="115000"/>
              </a:lnSpc>
            </a:pPr>
            <a:r>
              <a:rPr lang="en-US" sz="3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TRACABILITY</a:t>
            </a:r>
            <a:endParaRPr lang="he-IL" sz="36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29789F4-85C1-41A0-83EB-992E22210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962423"/>
            <a:ext cx="1006766" cy="12161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D9D367D-6DD2-4A7C-8918-0DCAC29755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3339E383-EC79-4FAB-B096-4DD6411F0B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8725" y="2716275"/>
            <a:ext cx="6510355" cy="3555668"/>
          </a:xfrm>
        </p:spPr>
        <p:txBody>
          <a:bodyPr anchor="t">
            <a:normAutofit/>
          </a:bodyPr>
          <a:lstStyle/>
          <a:p>
            <a:pPr marL="342900" lvl="0" indent="-342900" algn="r" rtl="1">
              <a:lnSpc>
                <a:spcPct val="107000"/>
              </a:lnSpc>
              <a:buFont typeface="Calibri" panose="020F0502020204030204" pitchFamily="34" charset="0"/>
              <a:buChar char="-"/>
            </a:pPr>
            <a:r>
              <a:rPr lang="he-IL" sz="18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יצירת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issue</a:t>
            </a:r>
            <a:r>
              <a:rPr lang="he-IL" sz="18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עבור כל דרישה. </a:t>
            </a:r>
          </a:p>
          <a:p>
            <a:pPr marL="342900" lvl="0" indent="-342900" algn="r" rtl="1">
              <a:lnSpc>
                <a:spcPct val="107000"/>
              </a:lnSpc>
              <a:buFont typeface="Calibri" panose="020F0502020204030204" pitchFamily="34" charset="0"/>
              <a:buChar char="-"/>
            </a:pPr>
            <a:r>
              <a:rPr lang="he-IL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לכל דרישה פתיחת 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Branch</a:t>
            </a:r>
            <a:r>
              <a:rPr lang="he-IL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he-IL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בגיט</a:t>
            </a:r>
            <a:r>
              <a:rPr lang="he-IL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מתוך ענף ה- 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development</a:t>
            </a:r>
            <a:r>
              <a:rPr lang="he-IL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</a:t>
            </a:r>
          </a:p>
          <a:p>
            <a:pPr marL="342900" lvl="0" indent="-342900" algn="r" rtl="1">
              <a:lnSpc>
                <a:spcPct val="107000"/>
              </a:lnSpc>
              <a:buFont typeface="Calibri" panose="020F0502020204030204" pitchFamily="34" charset="0"/>
              <a:buChar char="-"/>
            </a:pPr>
            <a:r>
              <a:rPr lang="he-IL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בענף המיועד פיתוח קוד הפונקציונליות וכתיבת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unit test</a:t>
            </a:r>
            <a:r>
              <a:rPr lang="he-IL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</a:t>
            </a:r>
          </a:p>
          <a:p>
            <a:pPr marL="342900" lvl="0" indent="-342900" algn="r" rtl="1">
              <a:lnSpc>
                <a:spcPct val="107000"/>
              </a:lnSpc>
              <a:buFont typeface="Calibri" panose="020F0502020204030204" pitchFamily="34" charset="0"/>
              <a:buChar char="-"/>
            </a:pPr>
            <a:r>
              <a:rPr lang="he-IL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ניתן לראות בפירוט את כל ה 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commit</a:t>
            </a:r>
            <a:r>
              <a:rPr lang="he-IL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שנעשו ואת תהליך העבודה. </a:t>
            </a:r>
            <a:endParaRPr lang="he-IL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lvl="0" indent="-342900" algn="r" rtl="1">
              <a:lnSpc>
                <a:spcPct val="107000"/>
              </a:lnSpc>
              <a:buFont typeface="Calibri" panose="020F0502020204030204" pitchFamily="34" charset="0"/>
              <a:buChar char="-"/>
            </a:pPr>
            <a:r>
              <a:rPr lang="he-IL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בסיום העבודה פתיחת בקשה 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pull request</a:t>
            </a:r>
            <a:r>
              <a:rPr lang="he-IL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</a:t>
            </a:r>
          </a:p>
          <a:p>
            <a:pPr marL="342900" lvl="0" indent="-342900" algn="r" rtl="1">
              <a:lnSpc>
                <a:spcPct val="107000"/>
              </a:lnSpc>
              <a:buFont typeface="Calibri" panose="020F0502020204030204" pitchFamily="34" charset="0"/>
              <a:buChar char="-"/>
            </a:pPr>
            <a:r>
              <a:rPr lang="he-IL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שיוך ה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issue</a:t>
            </a:r>
            <a:r>
              <a:rPr lang="he-IL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ל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pull request</a:t>
            </a:r>
            <a:r>
              <a:rPr lang="he-IL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לצורך מעקב. </a:t>
            </a:r>
          </a:p>
          <a:p>
            <a:pPr marL="342900" lvl="0" indent="-342900" algn="r" rtl="1">
              <a:lnSpc>
                <a:spcPct val="107000"/>
              </a:lnSpc>
              <a:buFont typeface="Calibri" panose="020F0502020204030204" pitchFamily="34" charset="0"/>
              <a:buChar char="-"/>
            </a:pPr>
            <a:endParaRPr lang="he-IL" sz="1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0" algn="r" rtl="1">
              <a:lnSpc>
                <a:spcPct val="107000"/>
              </a:lnSpc>
            </a:pPr>
            <a:r>
              <a:rPr lang="he-IL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כך ניתן לעקוב בקלות אחרי מימוש כל דרישה והבדיקה שלה. </a:t>
            </a:r>
            <a:endParaRPr lang="he-IL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342900" lvl="0" indent="-342900" algn="r" rtl="1">
              <a:lnSpc>
                <a:spcPct val="107000"/>
              </a:lnSpc>
              <a:buFont typeface="Calibri" panose="020F0502020204030204" pitchFamily="34" charset="0"/>
              <a:buChar char="-"/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13E2CE0F-5B5E-48C1-9854-3FD0E40990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773" y="900182"/>
            <a:ext cx="3325031" cy="2645511"/>
          </a:xfrm>
          <a:prstGeom prst="rect">
            <a:avLst/>
          </a:prstGeom>
        </p:spPr>
      </p:pic>
      <p:pic>
        <p:nvPicPr>
          <p:cNvPr id="7" name="תמונה 6">
            <a:extLst>
              <a:ext uri="{FF2B5EF4-FFF2-40B4-BE49-F238E27FC236}">
                <a16:creationId xmlns:a16="http://schemas.microsoft.com/office/drawing/2014/main" id="{3305BB54-6722-44C0-BDF9-DEA47DC924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771" y="3545693"/>
            <a:ext cx="3325033" cy="1562442"/>
          </a:xfrm>
          <a:prstGeom prst="rect">
            <a:avLst/>
          </a:prstGeom>
        </p:spPr>
      </p:pic>
      <p:pic>
        <p:nvPicPr>
          <p:cNvPr id="11" name="תמונה 10">
            <a:extLst>
              <a:ext uri="{FF2B5EF4-FFF2-40B4-BE49-F238E27FC236}">
                <a16:creationId xmlns:a16="http://schemas.microsoft.com/office/drawing/2014/main" id="{42D583A2-F3EF-448C-A1D4-C4173B83F3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920" y="5032526"/>
            <a:ext cx="3713994" cy="1774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795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2526924-84D3-45FB-A5FE-62D8FCBF53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2A6256-1DD0-4E4B-A8B3-9A711B4DB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8768" y="2130218"/>
            <a:ext cx="11153231" cy="472778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1760540-185E-4652-BFD2-9B362EF3B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6641"/>
            <a:ext cx="12192000" cy="13477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47FB5E2E-2FA0-4ECD-BAB6-B0B69C0286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5371" y="1044054"/>
            <a:ext cx="10013709" cy="1030360"/>
          </a:xfrm>
        </p:spPr>
        <p:txBody>
          <a:bodyPr>
            <a:normAutofit/>
          </a:bodyPr>
          <a:lstStyle/>
          <a:p>
            <a:pPr rtl="1">
              <a:lnSpc>
                <a:spcPct val="115000"/>
              </a:lnSpc>
            </a:pPr>
            <a:r>
              <a:rPr lang="he-IL" sz="3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בניית </a:t>
            </a:r>
            <a:r>
              <a:rPr lang="en-US" sz="3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Interface</a:t>
            </a:r>
            <a:r>
              <a:rPr lang="he-IL" sz="3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ותכנון ארכיטקטורת בדיקות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29789F4-85C1-41A0-83EB-992E22210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962423"/>
            <a:ext cx="1006766" cy="12161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D9D367D-6DD2-4A7C-8918-0DCAC29755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3339E383-EC79-4FAB-B096-4DD6411F0B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76425" y="2516250"/>
            <a:ext cx="9672655" cy="2097394"/>
          </a:xfrm>
        </p:spPr>
        <p:txBody>
          <a:bodyPr anchor="t">
            <a:normAutofit/>
          </a:bodyPr>
          <a:lstStyle/>
          <a:p>
            <a:pPr marL="285750" indent="-285750" algn="r" rtl="1">
              <a:lnSpc>
                <a:spcPct val="107000"/>
              </a:lnSpc>
              <a:buFontTx/>
              <a:buChar char="-"/>
            </a:pPr>
            <a:r>
              <a:rPr lang="he-IL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הוספנו ממשק </a:t>
            </a:r>
            <a:r>
              <a:rPr lang="en-US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IECommarceInterface</a:t>
            </a:r>
            <a:r>
              <a:rPr lang="he-IL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וזהו הדבר הראשון שנתנו לו חשיבות במימוש מכיוון שלצידו יצרנו ממשק בדיקות </a:t>
            </a:r>
            <a:r>
              <a:rPr lang="en-US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IECommarceInterfaceTest</a:t>
            </a:r>
            <a:r>
              <a:rPr lang="he-IL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שיבדוק את כל הפונקציונליות הרלוונטית. </a:t>
            </a:r>
            <a:b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he-IL" sz="1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r" rtl="1">
              <a:lnSpc>
                <a:spcPct val="107000"/>
              </a:lnSpc>
              <a:buFontTx/>
              <a:buChar char="-"/>
            </a:pPr>
            <a:r>
              <a:rPr lang="he-IL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כדי לפתח את המימוש ואת הבדיקות בצורה בלתי תלויה עבדנו בשילוב תבניות העיצוב המבניות</a:t>
            </a:r>
            <a:b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he-IL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Bridge , Proxy, Adapter</a:t>
            </a:r>
            <a:r>
              <a:rPr lang="he-IL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he-IL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שמאפשרות אי תלות בין הבדיקות לפיתוח הקוד. 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r" rtl="1">
              <a:lnSpc>
                <a:spcPct val="107000"/>
              </a:lnSpc>
              <a:buFontTx/>
              <a:buChar char="-"/>
            </a:pPr>
            <a:endParaRPr lang="he-IL" sz="1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lvl="0" indent="-342900" algn="r" rtl="1">
              <a:lnSpc>
                <a:spcPct val="107000"/>
              </a:lnSpc>
              <a:buFont typeface="Calibri" panose="020F0502020204030204" pitchFamily="34" charset="0"/>
              <a:buChar char="-"/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569DEE80-F47F-4BFC-833C-7EAEE7658F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3597" y="4408055"/>
            <a:ext cx="14300428" cy="6356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he-IL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2CE7D0AA-0169-4C51-BF63-8FD483A287E6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2663597" y="6618471"/>
            <a:ext cx="14300428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he-IL"/>
          </a:p>
        </p:txBody>
      </p:sp>
      <p:pic>
        <p:nvPicPr>
          <p:cNvPr id="9" name="תמונה 8">
            <a:extLst>
              <a:ext uri="{FF2B5EF4-FFF2-40B4-BE49-F238E27FC236}">
                <a16:creationId xmlns:a16="http://schemas.microsoft.com/office/drawing/2014/main" id="{9D414810-C628-400D-B879-48EBF39FE2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2103" y="4521074"/>
            <a:ext cx="10946559" cy="2097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377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2526924-84D3-45FB-A5FE-62D8FCBF53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2A6256-1DD0-4E4B-A8B3-9A711B4DB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8768" y="2130218"/>
            <a:ext cx="11153231" cy="472778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1760540-185E-4652-BFD2-9B362EF3B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6641"/>
            <a:ext cx="12192000" cy="13477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47FB5E2E-2FA0-4ECD-BAB6-B0B69C0286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5371" y="1044054"/>
            <a:ext cx="10013709" cy="1030360"/>
          </a:xfrm>
        </p:spPr>
        <p:txBody>
          <a:bodyPr>
            <a:normAutofit/>
          </a:bodyPr>
          <a:lstStyle/>
          <a:p>
            <a:pPr rtl="1">
              <a:lnSpc>
                <a:spcPct val="115000"/>
              </a:lnSpc>
            </a:pPr>
            <a:r>
              <a:rPr lang="he-IL" sz="3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מימוש הדרישות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29789F4-85C1-41A0-83EB-992E22210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962423"/>
            <a:ext cx="1006766" cy="12161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D9D367D-6DD2-4A7C-8918-0DCAC29755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3339E383-EC79-4FAB-B096-4DD6411F0B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76425" y="2516250"/>
            <a:ext cx="9672655" cy="2097394"/>
          </a:xfrm>
        </p:spPr>
        <p:txBody>
          <a:bodyPr anchor="t">
            <a:normAutofit/>
          </a:bodyPr>
          <a:lstStyle/>
          <a:p>
            <a:pPr marL="285750" indent="-285750" algn="r" rtl="1">
              <a:lnSpc>
                <a:spcPct val="107000"/>
              </a:lnSpc>
              <a:buFontTx/>
              <a:buChar char="-"/>
            </a:pPr>
            <a:r>
              <a:rPr lang="he-IL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מימוש הדרישות לפי חלוקת עבודה שנקבעה מראש. </a:t>
            </a:r>
            <a:b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he-IL" sz="1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r" rtl="1">
              <a:lnSpc>
                <a:spcPct val="107000"/>
              </a:lnSpc>
              <a:buFontTx/>
              <a:buChar char="-"/>
            </a:pPr>
            <a:r>
              <a:rPr lang="he-IL" sz="1800" dirty="0">
                <a:latin typeface="Calibri" panose="020F0502020204030204" pitchFamily="34" charset="0"/>
                <a:cs typeface="Calibri" panose="020F0502020204030204" pitchFamily="34" charset="0"/>
              </a:rPr>
              <a:t>עבור כל דרישה כחלק מכתיבתה כתיבת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UnitTest</a:t>
            </a:r>
            <a:r>
              <a:rPr lang="he-IL" sz="1800" dirty="0">
                <a:latin typeface="Calibri" panose="020F0502020204030204" pitchFamily="34" charset="0"/>
                <a:cs typeface="Calibri" panose="020F0502020204030204" pitchFamily="34" charset="0"/>
              </a:rPr>
              <a:t> מתאים לפונקציונליות.</a:t>
            </a:r>
            <a:b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he-IL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r" rtl="1">
              <a:lnSpc>
                <a:spcPct val="107000"/>
              </a:lnSpc>
              <a:buFontTx/>
              <a:buChar char="-"/>
            </a:pPr>
            <a:r>
              <a:rPr lang="he-IL" sz="1800" dirty="0">
                <a:latin typeface="Calibri" panose="020F0502020204030204" pitchFamily="34" charset="0"/>
                <a:cs typeface="Calibri" panose="020F0502020204030204" pitchFamily="34" charset="0"/>
              </a:rPr>
              <a:t>בחרנו להשתמש בספרייה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XUnit</a:t>
            </a:r>
            <a:r>
              <a:rPr lang="he-IL" sz="1800" dirty="0">
                <a:latin typeface="Calibri" panose="020F0502020204030204" pitchFamily="34" charset="0"/>
                <a:cs typeface="Calibri" panose="020F0502020204030204" pitchFamily="34" charset="0"/>
              </a:rPr>
              <a:t> לאחר מחקר באינטרנט והמלצות על הנוחיות במימוש</a:t>
            </a:r>
          </a:p>
          <a:p>
            <a:pPr marL="342900" lvl="0" indent="-342900" algn="r" rtl="1">
              <a:lnSpc>
                <a:spcPct val="107000"/>
              </a:lnSpc>
              <a:buFont typeface="Calibri" panose="020F0502020204030204" pitchFamily="34" charset="0"/>
              <a:buChar char="-"/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2CE7D0AA-0169-4C51-BF63-8FD483A287E6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2663597" y="6618471"/>
            <a:ext cx="14300428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106618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2526924-84D3-45FB-A5FE-62D8FCBF53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2A6256-1DD0-4E4B-A8B3-9A711B4DB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8768" y="2130218"/>
            <a:ext cx="11153231" cy="472778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1760540-185E-4652-BFD2-9B362EF3B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6641"/>
            <a:ext cx="12192000" cy="13477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47FB5E2E-2FA0-4ECD-BAB6-B0B69C0286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5371" y="1044054"/>
            <a:ext cx="10013709" cy="1030360"/>
          </a:xfrm>
        </p:spPr>
        <p:txBody>
          <a:bodyPr>
            <a:normAutofit/>
          </a:bodyPr>
          <a:lstStyle/>
          <a:p>
            <a:pPr rtl="1">
              <a:lnSpc>
                <a:spcPct val="115000"/>
              </a:lnSpc>
            </a:pPr>
            <a:r>
              <a:rPr lang="en-US" sz="3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State chart 2.4</a:t>
            </a:r>
            <a:r>
              <a:rPr lang="he-IL" sz="3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– הזדהות במערכת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29789F4-85C1-41A0-83EB-992E22210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962423"/>
            <a:ext cx="1006766" cy="12161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D9D367D-6DD2-4A7C-8918-0DCAC29755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2CE7D0AA-0169-4C51-BF63-8FD483A287E6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2663597" y="6618471"/>
            <a:ext cx="14300428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he-IL"/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A511868F-8AE4-49C5-B48A-FBA9CED67F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7539" y="2324861"/>
            <a:ext cx="8582905" cy="4452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214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theme/theme1.xml><?xml version="1.0" encoding="utf-8"?>
<a:theme xmlns:a="http://schemas.openxmlformats.org/drawingml/2006/main" name="ShojiVTI">
  <a:themeElements>
    <a:clrScheme name="AnalogousFromLightSeedRightStep">
      <a:dk1>
        <a:srgbClr val="000000"/>
      </a:dk1>
      <a:lt1>
        <a:srgbClr val="FFFFFF"/>
      </a:lt1>
      <a:dk2>
        <a:srgbClr val="242541"/>
      </a:dk2>
      <a:lt2>
        <a:srgbClr val="E8E2E3"/>
      </a:lt2>
      <a:accent1>
        <a:srgbClr val="34B394"/>
      </a:accent1>
      <a:accent2>
        <a:srgbClr val="28AEC9"/>
      </a:accent2>
      <a:accent3>
        <a:srgbClr val="6EA3EE"/>
      </a:accent3>
      <a:accent4>
        <a:srgbClr val="4E4EEB"/>
      </a:accent4>
      <a:accent5>
        <a:srgbClr val="A46EEE"/>
      </a:accent5>
      <a:accent6>
        <a:srgbClr val="D14EEB"/>
      </a:accent6>
      <a:hlink>
        <a:srgbClr val="AE697A"/>
      </a:hlink>
      <a:folHlink>
        <a:srgbClr val="7F7F7F"/>
      </a:folHlink>
    </a:clrScheme>
    <a:fontScheme name="Custom 7">
      <a:majorFont>
        <a:latin typeface="David"/>
        <a:ea typeface=""/>
        <a:cs typeface=""/>
      </a:majorFont>
      <a:minorFont>
        <a:latin typeface="David"/>
        <a:ea typeface=""/>
        <a:cs typeface=""/>
      </a:minorFont>
    </a:fontScheme>
    <a:fmtScheme name="Feathered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>
              <a:tint val="50000"/>
              <a:shade val="83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25400" dir="5400000" algn="ctr" rotWithShape="0">
              <a:srgbClr val="000000">
                <a:alpha val="2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hojiVTI" id="{00D0DDEB-E771-48E5-9E96-0647434F08B1}" vid="{9D22D596-7FD0-4F89-958C-AD79A094911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250</TotalTime>
  <Words>370</Words>
  <Application>Microsoft Office PowerPoint</Application>
  <PresentationFormat>מסך רחב</PresentationFormat>
  <Paragraphs>44</Paragraphs>
  <Slides>10</Slides>
  <Notes>0</Notes>
  <HiddenSlides>0</HiddenSlides>
  <MMClips>1</MMClips>
  <ScaleCrop>false</ScaleCrop>
  <HeadingPairs>
    <vt:vector size="6" baseType="variant">
      <vt:variant>
        <vt:lpstr>גופנים בשימוש</vt:lpstr>
      </vt:variant>
      <vt:variant>
        <vt:i4>4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10</vt:i4>
      </vt:variant>
    </vt:vector>
  </HeadingPairs>
  <TitlesOfParts>
    <vt:vector size="15" baseType="lpstr">
      <vt:lpstr>Calibri</vt:lpstr>
      <vt:lpstr>Corbel</vt:lpstr>
      <vt:lpstr>David</vt:lpstr>
      <vt:lpstr>Wingdings</vt:lpstr>
      <vt:lpstr>ShojiVTI</vt:lpstr>
      <vt:lpstr>VERSION 1 </vt:lpstr>
      <vt:lpstr>תיקוף דוקומנטציה</vt:lpstr>
      <vt:lpstr>דרישות הגרסה  </vt:lpstr>
      <vt:lpstr>תיקוף תרשים מחלקות</vt:lpstr>
      <vt:lpstr>חלוקת משימות</vt:lpstr>
      <vt:lpstr>TRACABILITY</vt:lpstr>
      <vt:lpstr>בניית Interface ותכנון ארכיטקטורת בדיקות</vt:lpstr>
      <vt:lpstr>מימוש הדרישות</vt:lpstr>
      <vt:lpstr>State chart 2.4 – הזדהות במערכת</vt:lpstr>
      <vt:lpstr>State chart 4.5 – מינוי מנהל חנות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VERSION 1 </dc:title>
  <dc:creator>Shaked Shmarya</dc:creator>
  <cp:lastModifiedBy>Shaked Shmarya</cp:lastModifiedBy>
  <cp:revision>21</cp:revision>
  <dcterms:created xsi:type="dcterms:W3CDTF">2021-04-16T11:49:49Z</dcterms:created>
  <dcterms:modified xsi:type="dcterms:W3CDTF">2021-04-18T19:40:54Z</dcterms:modified>
</cp:coreProperties>
</file>